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3" r:id="rId3"/>
    <p:sldId id="257" r:id="rId4"/>
    <p:sldId id="284" r:id="rId5"/>
    <p:sldId id="266" r:id="rId6"/>
    <p:sldId id="267" r:id="rId7"/>
    <p:sldId id="270" r:id="rId8"/>
    <p:sldId id="277" r:id="rId9"/>
    <p:sldId id="268" r:id="rId10"/>
    <p:sldId id="271" r:id="rId11"/>
    <p:sldId id="272" r:id="rId12"/>
    <p:sldId id="273" r:id="rId13"/>
    <p:sldId id="276" r:id="rId14"/>
    <p:sldId id="269" r:id="rId15"/>
    <p:sldId id="274" r:id="rId16"/>
    <p:sldId id="278" r:id="rId17"/>
    <p:sldId id="279" r:id="rId18"/>
    <p:sldId id="280" r:id="rId19"/>
    <p:sldId id="286" r:id="rId20"/>
    <p:sldId id="281" r:id="rId21"/>
    <p:sldId id="282" r:id="rId22"/>
    <p:sldId id="287" r:id="rId23"/>
  </p:sldIdLst>
  <p:sldSz cx="107997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6"/>
    <p:restoredTop sz="94686"/>
  </p:normalViewPr>
  <p:slideViewPr>
    <p:cSldViewPr>
      <p:cViewPr>
        <p:scale>
          <a:sx n="101" d="100"/>
          <a:sy n="101" d="100"/>
        </p:scale>
        <p:origin x="472" y="192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65F87-4223-0343-AE17-E31DECF210D6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143000"/>
            <a:ext cx="4857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F22A8-2A79-7148-BBFB-794033AD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1143000"/>
            <a:ext cx="4857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F22A8-2A79-7148-BBFB-794033AD8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262" y="4345230"/>
            <a:ext cx="9179799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262" y="5261460"/>
            <a:ext cx="7559834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4800600"/>
            <a:ext cx="647985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612775"/>
            <a:ext cx="647985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5367338"/>
            <a:ext cx="647985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28" y="274641"/>
            <a:ext cx="242994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74641"/>
            <a:ext cx="710984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62" y="1291133"/>
            <a:ext cx="9719787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114" y="527605"/>
            <a:ext cx="8286663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114" y="1291130"/>
            <a:ext cx="8286663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7" y="4406903"/>
            <a:ext cx="91797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7" y="2906713"/>
            <a:ext cx="91797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88" y="1600203"/>
            <a:ext cx="47698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0" y="1600203"/>
            <a:ext cx="47698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18" y="1138425"/>
            <a:ext cx="9719787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0618" y="1730202"/>
            <a:ext cx="4771771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618" y="2360065"/>
            <a:ext cx="4771771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76405" y="1730202"/>
            <a:ext cx="477364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6405" y="2360065"/>
            <a:ext cx="477364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73050"/>
            <a:ext cx="355304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07" y="273053"/>
            <a:ext cx="60373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435103"/>
            <a:ext cx="355304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88" y="1600203"/>
            <a:ext cx="971978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6356353"/>
            <a:ext cx="2519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19" y="6356353"/>
            <a:ext cx="341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0" y="6356353"/>
            <a:ext cx="2519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881" y="4039820"/>
            <a:ext cx="9144000" cy="122164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Predicting Flight Ticket Prices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6846" y="5261460"/>
            <a:ext cx="6400800" cy="916230"/>
          </a:xfrm>
        </p:spPr>
        <p:txBody>
          <a:bodyPr>
            <a:noAutofit/>
          </a:bodyPr>
          <a:lstStyle/>
          <a:p>
            <a:r>
              <a:rPr lang="en-US" sz="2400" dirty="0"/>
              <a:t>Supervisor: </a:t>
            </a:r>
            <a:r>
              <a:rPr lang="en-US" sz="2400" dirty="0" err="1"/>
              <a:t>Boi</a:t>
            </a:r>
            <a:r>
              <a:rPr lang="en-US" sz="2400" dirty="0"/>
              <a:t> </a:t>
            </a:r>
            <a:r>
              <a:rPr lang="en-US" sz="2400" dirty="0" err="1"/>
              <a:t>Faltings</a:t>
            </a:r>
            <a:r>
              <a:rPr lang="en-US" sz="2400" dirty="0"/>
              <a:t>, Igor </a:t>
            </a:r>
            <a:r>
              <a:rPr lang="en-US" sz="2400" dirty="0" err="1"/>
              <a:t>Kulev</a:t>
            </a:r>
            <a:r>
              <a:rPr lang="en-US" sz="2400" dirty="0"/>
              <a:t> </a:t>
            </a:r>
          </a:p>
          <a:p>
            <a:r>
              <a:rPr lang="en-US" sz="2400" dirty="0"/>
              <a:t>Student: Jun Lu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</a:t>
            </a:r>
            <a:r>
              <a:rPr lang="en-US" dirty="0" smtClean="0"/>
              <a:t>or </a:t>
            </a:r>
            <a:r>
              <a:rPr lang="en-US" dirty="0"/>
              <a:t>the output,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the data of which the price is the the minimum price from the query date to the departure date to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dirty="0" smtClean="0"/>
              <a:t>1(namely </a:t>
            </a:r>
            <a:r>
              <a:rPr lang="en-US" dirty="0"/>
              <a:t>Class 1 - to buy), otherwise,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it to be 0(namely Class 2 - to wait). </a:t>
            </a:r>
            <a:endParaRPr lang="en-US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classification </a:t>
            </a:r>
            <a:r>
              <a:rPr lang="en-US" dirty="0"/>
              <a:t>method is to predict to buy or to wait with the input features. </a:t>
            </a:r>
            <a:endParaRPr lang="zh-CN" alt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if the prediction is to buy, we buy the ticket, and we only buy the </a:t>
            </a:r>
            <a:r>
              <a:rPr lang="en-US" dirty="0" smtClean="0"/>
              <a:t>earliest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Imbalanced Data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3114" y="1291130"/>
            <a:ext cx="8618737" cy="5191970"/>
          </a:xfrm>
        </p:spPr>
        <p:txBody>
          <a:bodyPr>
            <a:normAutofit/>
          </a:bodyPr>
          <a:lstStyle/>
          <a:p>
            <a:r>
              <a:rPr lang="en-US" dirty="0"/>
              <a:t>Random Under Sampling </a:t>
            </a:r>
          </a:p>
          <a:p>
            <a:r>
              <a:rPr lang="en-US" dirty="0"/>
              <a:t>Random Over </a:t>
            </a:r>
            <a:r>
              <a:rPr lang="en-US" dirty="0" smtClean="0"/>
              <a:t>Sampling</a:t>
            </a:r>
            <a:endParaRPr lang="zh-CN" alt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zh-CN" dirty="0"/>
              <a:t>F</a:t>
            </a:r>
            <a:r>
              <a:rPr lang="en-US" dirty="0" smtClean="0"/>
              <a:t>irstly</a:t>
            </a:r>
            <a:r>
              <a:rPr lang="en-US" dirty="0"/>
              <a:t>, the </a:t>
            </a:r>
            <a:r>
              <a:rPr lang="en-US" i="1" dirty="0"/>
              <a:t>Random Under Sampling </a:t>
            </a:r>
            <a:r>
              <a:rPr lang="en-US" dirty="0"/>
              <a:t>would not be useful in our problem, because in our problem, the data set is very unbalanced, i.e. the buy entries is very sparse. If we use </a:t>
            </a:r>
            <a:r>
              <a:rPr lang="en-US" i="1" dirty="0"/>
              <a:t>Random Under Sampling</a:t>
            </a:r>
            <a:r>
              <a:rPr lang="en-US" dirty="0"/>
              <a:t>, we will lose many information. </a:t>
            </a:r>
            <a:endParaRPr lang="zh-CN" alt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we </a:t>
            </a:r>
            <a:r>
              <a:rPr lang="en-US" dirty="0" smtClean="0"/>
              <a:t>preferred </a:t>
            </a:r>
            <a:r>
              <a:rPr lang="en-US" dirty="0"/>
              <a:t>the second method, which is </a:t>
            </a:r>
            <a:r>
              <a:rPr lang="en-US" i="1" dirty="0"/>
              <a:t>Random Over Sampling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Identification of Outliers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89" y="1291130"/>
            <a:ext cx="7016195" cy="1527050"/>
          </a:xfrm>
        </p:spPr>
        <p:txBody>
          <a:bodyPr>
            <a:normAutofit/>
          </a:bodyPr>
          <a:lstStyle/>
          <a:p>
            <a:r>
              <a:rPr lang="en-US" dirty="0"/>
              <a:t>K-Means </a:t>
            </a:r>
          </a:p>
          <a:p>
            <a:r>
              <a:rPr lang="en-US" dirty="0" smtClean="0"/>
              <a:t>Mixture of Gaussians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601" y="2665475"/>
            <a:ext cx="4428445" cy="34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3114" y="222195"/>
            <a:ext cx="8286663" cy="610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3015"/>
            <a:ext cx="10799763" cy="28347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3114" y="3734410"/>
            <a:ext cx="84660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we see, </a:t>
            </a:r>
            <a:r>
              <a:rPr lang="en-US" sz="2400" dirty="0" err="1">
                <a:solidFill>
                  <a:srgbClr val="FFC000"/>
                </a:solidFill>
              </a:rPr>
              <a:t>AdaBoost-DecisionTree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rgbClr val="FFC000"/>
                </a:solidFill>
              </a:rPr>
              <a:t>KNN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dirty="0">
                <a:solidFill>
                  <a:srgbClr val="FFC000"/>
                </a:solidFill>
              </a:rPr>
              <a:t>Uniform Blending</a:t>
            </a:r>
            <a:r>
              <a:rPr lang="en-US" sz="2400" dirty="0">
                <a:solidFill>
                  <a:schemeClr val="bg1"/>
                </a:solidFill>
              </a:rPr>
              <a:t> get positive performance for all the 8 routes and have smaller variance over these routes compared to other classification algorithms. 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rgbClr val="FFC000"/>
                </a:solidFill>
              </a:rPr>
              <a:t>AdaBoost-DecisionTree</a:t>
            </a:r>
            <a:r>
              <a:rPr lang="en-US" sz="2400" dirty="0">
                <a:solidFill>
                  <a:schemeClr val="bg1"/>
                </a:solidFill>
              </a:rPr>
              <a:t> method gets the best performance and a relative low variance over 8 routes. 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chemeClr val="bg1"/>
                </a:solidFill>
              </a:rPr>
              <a:t>as expected, the </a:t>
            </a:r>
            <a:r>
              <a:rPr lang="en-US" sz="2400" dirty="0">
                <a:solidFill>
                  <a:srgbClr val="FFC000"/>
                </a:solidFill>
              </a:rPr>
              <a:t>uniform blending</a:t>
            </a:r>
            <a:r>
              <a:rPr lang="en-US" sz="2400" dirty="0">
                <a:solidFill>
                  <a:schemeClr val="bg1"/>
                </a:solidFill>
              </a:rPr>
              <a:t> method has the lowest variance just like the theory of uniform blending describes. 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Q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Methodology</a:t>
            </a:r>
            <a:endParaRPr lang="zh-CN" altLang="en-US" dirty="0" smtClean="0"/>
          </a:p>
          <a:p>
            <a:r>
              <a:rPr lang="en-US" altLang="zh-CN" dirty="0" smtClean="0"/>
              <a:t>Q-Learning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Learning - 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89" y="1291130"/>
            <a:ext cx="7016195" cy="4886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Standard </a:t>
            </a:r>
            <a:r>
              <a:rPr lang="en-US" dirty="0"/>
              <a:t>Q-learning formula is: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Q(a</a:t>
            </a:r>
            <a:r>
              <a:rPr lang="en-US" dirty="0"/>
              <a:t>′, s′) = R(s′, a′) + </a:t>
            </a:r>
            <a:r>
              <a:rPr lang="en-US" dirty="0" err="1" smtClean="0"/>
              <a:t>γ</a:t>
            </a:r>
            <a:r>
              <a:rPr lang="en-US" dirty="0" smtClean="0"/>
              <a:t> </a:t>
            </a:r>
            <a:r>
              <a:rPr lang="en-US" dirty="0" err="1" smtClean="0"/>
              <a:t>max</a:t>
            </a:r>
            <a:r>
              <a:rPr lang="en-US" baseline="-25000" dirty="0" err="1" smtClean="0"/>
              <a:t>a</a:t>
            </a:r>
            <a:r>
              <a:rPr lang="en-US" baseline="-25000" dirty="0"/>
              <a:t>′ </a:t>
            </a:r>
            <a:r>
              <a:rPr lang="en-US" dirty="0"/>
              <a:t>(Q(a′, s′))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pl-PL" dirty="0" smtClean="0"/>
              <a:t>In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dirty="0" err="1" smtClean="0"/>
              <a:t>case</a:t>
            </a:r>
            <a:r>
              <a:rPr lang="pl-PL" dirty="0" smtClean="0"/>
              <a:t>:</a:t>
            </a:r>
          </a:p>
          <a:p>
            <a:pPr marL="0" indent="0">
              <a:buNone/>
            </a:pPr>
            <a:r>
              <a:rPr lang="pl-PL" dirty="0" smtClean="0"/>
              <a:t>    Q(b</a:t>
            </a:r>
            <a:r>
              <a:rPr lang="pl-PL" dirty="0"/>
              <a:t>, s) = −</a:t>
            </a:r>
            <a:r>
              <a:rPr lang="pl-PL" dirty="0" err="1"/>
              <a:t>price</a:t>
            </a:r>
            <a:r>
              <a:rPr lang="pl-PL" dirty="0"/>
              <a:t>(s) </a:t>
            </a:r>
            <a:r>
              <a:rPr lang="pl-PL" dirty="0" smtClean="0"/>
              <a:t>  </a:t>
            </a:r>
            <a:r>
              <a:rPr lang="pl-PL" dirty="0" smtClean="0">
                <a:solidFill>
                  <a:srgbClr val="FFC000"/>
                </a:solidFill>
              </a:rPr>
              <a:t>[no </a:t>
            </a:r>
            <a:r>
              <a:rPr lang="pl-PL" dirty="0" err="1" smtClean="0">
                <a:solidFill>
                  <a:srgbClr val="FFC000"/>
                </a:solidFill>
              </a:rPr>
              <a:t>future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award</a:t>
            </a:r>
            <a:r>
              <a:rPr lang="pl-PL" dirty="0" smtClean="0">
                <a:solidFill>
                  <a:srgbClr val="FFC000"/>
                </a:solidFill>
              </a:rPr>
              <a:t>]</a:t>
            </a:r>
            <a:endParaRPr lang="pl-PL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pl-PL" dirty="0" smtClean="0"/>
              <a:t>    Q(w</a:t>
            </a:r>
            <a:r>
              <a:rPr lang="pl-PL" dirty="0"/>
              <a:t>, s) = max(Q(b, s′), Q(w, s′)) </a:t>
            </a:r>
            <a:r>
              <a:rPr lang="pl-PL" dirty="0" smtClean="0">
                <a:solidFill>
                  <a:srgbClr val="FFC000"/>
                </a:solidFill>
              </a:rPr>
              <a:t>[no instant </a:t>
            </a:r>
            <a:r>
              <a:rPr lang="pl-PL" dirty="0" err="1" smtClean="0">
                <a:solidFill>
                  <a:srgbClr val="FFC000"/>
                </a:solidFill>
              </a:rPr>
              <a:t>awd</a:t>
            </a:r>
            <a:r>
              <a:rPr lang="pl-PL" dirty="0" smtClean="0">
                <a:solidFill>
                  <a:srgbClr val="FFC000"/>
                </a:solidFill>
              </a:rPr>
              <a:t>] </a:t>
            </a:r>
          </a:p>
          <a:p>
            <a:pPr marL="0" indent="0">
              <a:buNone/>
            </a:pPr>
            <a:endParaRPr lang="pl-PL" dirty="0" smtClean="0"/>
          </a:p>
          <a:p>
            <a:r>
              <a:rPr lang="pl-PL" dirty="0" err="1"/>
              <a:t>Averaging</a:t>
            </a:r>
            <a:r>
              <a:rPr lang="pl-PL" dirty="0"/>
              <a:t> </a:t>
            </a:r>
            <a:r>
              <a:rPr lang="pl-PL" dirty="0" smtClean="0"/>
              <a:t>step: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 smtClean="0"/>
              <a:t>equivalence</a:t>
            </a:r>
            <a:r>
              <a:rPr lang="pl-PL" dirty="0" smtClean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set of </a:t>
            </a:r>
            <a:r>
              <a:rPr lang="pl-PL" dirty="0" err="1"/>
              <a:t>states</a:t>
            </a:r>
            <a:r>
              <a:rPr lang="pl-PL" dirty="0"/>
              <a:t> with the same </a:t>
            </a:r>
            <a:r>
              <a:rPr lang="pl-PL" dirty="0" err="1"/>
              <a:t>flight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and the same </a:t>
            </a:r>
            <a:r>
              <a:rPr lang="pl-PL" dirty="0" err="1"/>
              <a:t>days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 smtClean="0"/>
              <a:t>takeoff</a:t>
            </a:r>
            <a:r>
              <a:rPr lang="pl-PL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Q(a</a:t>
            </a:r>
            <a:r>
              <a:rPr lang="el-GR" dirty="0"/>
              <a:t>′, s′) = </a:t>
            </a:r>
            <a:r>
              <a:rPr lang="el-GR" dirty="0" err="1"/>
              <a:t>Avg</a:t>
            </a:r>
            <a:r>
              <a:rPr lang="el-GR" baseline="-25000" dirty="0" err="1"/>
              <a:t>s</a:t>
            </a:r>
            <a:r>
              <a:rPr lang="el-GR" baseline="-25000" dirty="0"/>
              <a:t>∗∼s</a:t>
            </a:r>
            <a:r>
              <a:rPr lang="el-GR" dirty="0"/>
              <a:t>(R(s∗, a′) +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l-GR" dirty="0" err="1" smtClean="0"/>
              <a:t>max</a:t>
            </a:r>
            <a:r>
              <a:rPr lang="el-GR" baseline="-25000" dirty="0" err="1" smtClean="0"/>
              <a:t>a</a:t>
            </a:r>
            <a:r>
              <a:rPr lang="el-GR" baseline="-25000" dirty="0"/>
              <a:t>′ </a:t>
            </a:r>
            <a:r>
              <a:rPr lang="el-GR" dirty="0"/>
              <a:t>(Q(a′, s′))) 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Learning -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6" y="1138425"/>
            <a:ext cx="4622800" cy="2832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3075" y="4192525"/>
            <a:ext cx="8398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As we see, the Q-Learning method described in [</a:t>
            </a:r>
            <a:r>
              <a:rPr lang="en-US" dirty="0" err="1">
                <a:solidFill>
                  <a:schemeClr val="bg1"/>
                </a:solidFill>
                <a:ea typeface="NimbusRomNo9L" charset="0"/>
                <a:cs typeface="NimbusRomNo9L" charset="0"/>
              </a:rPr>
              <a:t>Etzioni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 et al., 2003] has an acceptable performance and the variance is not large as well. </a:t>
            </a:r>
            <a:endParaRPr lang="zh-CN" altLang="en-US" dirty="0" smtClean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The 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performance of it is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little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worse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than</a:t>
            </a: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AdaBoost-DecisionTree</a:t>
            </a: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Classification and Uniform blending Classification algorithms. </a:t>
            </a:r>
            <a:endParaRPr lang="zh-CN" altLang="en-US" dirty="0" smtClean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ea typeface="NimbusRomNo9L" charset="0"/>
              <a:cs typeface="NimbusRomNo9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zh-CN" altLang="en-US" dirty="0" smtClean="0"/>
          </a:p>
          <a:p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 smtClean="0"/>
              <a:t>Blending</a:t>
            </a:r>
            <a:endParaRPr lang="zh-CN" altLang="en-US" dirty="0" smtClean="0"/>
          </a:p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260" y="1133195"/>
            <a:ext cx="7511800" cy="57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Uniform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Blending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73113" y="1596539"/>
            <a:ext cx="86187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uniform blending algorithm is just to </a:t>
            </a:r>
            <a:r>
              <a:rPr lang="en-US" sz="2800" dirty="0" smtClean="0">
                <a:solidFill>
                  <a:schemeClr val="bg1"/>
                </a:solidFill>
              </a:rPr>
              <a:t>allocate </a:t>
            </a:r>
            <a:r>
              <a:rPr lang="en-US" sz="2800" dirty="0">
                <a:solidFill>
                  <a:schemeClr val="bg1"/>
                </a:solidFill>
              </a:rPr>
              <a:t>the 8 </a:t>
            </a:r>
            <a:r>
              <a:rPr lang="en-US" sz="2800" dirty="0" smtClean="0">
                <a:solidFill>
                  <a:schemeClr val="bg1"/>
                </a:solidFill>
              </a:rPr>
              <a:t>models 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to </a:t>
            </a:r>
            <a:r>
              <a:rPr lang="en-US" sz="2800" dirty="0">
                <a:solidFill>
                  <a:schemeClr val="bg1"/>
                </a:solidFill>
              </a:rPr>
              <a:t>the new route </a:t>
            </a:r>
            <a:r>
              <a:rPr lang="en-US" sz="2800" dirty="0" smtClean="0">
                <a:solidFill>
                  <a:schemeClr val="bg1"/>
                </a:solidFill>
              </a:rPr>
              <a:t>respectively</a:t>
            </a:r>
            <a:endParaRPr lang="zh-CN" alt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Then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average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over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the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8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models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1" y="390952"/>
            <a:ext cx="4733855" cy="45811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Overall work flow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圆角矩形 27"/>
          <p:cNvSpPr/>
          <p:nvPr/>
        </p:nvSpPr>
        <p:spPr>
          <a:xfrm>
            <a:off x="112040" y="2512972"/>
            <a:ext cx="7425711" cy="13431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3"/>
          <p:cNvSpPr/>
          <p:nvPr/>
        </p:nvSpPr>
        <p:spPr>
          <a:xfrm>
            <a:off x="184226" y="1233553"/>
            <a:ext cx="2460259" cy="78695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unknown target function     f: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Vijaya" charset="0"/>
              </a:rPr>
              <a:t>x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cs typeface="Arial" charset="0"/>
              </a:rPr>
              <a:t>→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Monotype Corsiva" charset="0"/>
              </a:rPr>
              <a:t>y</a:t>
            </a:r>
          </a:p>
        </p:txBody>
      </p:sp>
      <p:sp>
        <p:nvSpPr>
          <p:cNvPr id="49" name="矩形 4"/>
          <p:cNvSpPr/>
          <p:nvPr/>
        </p:nvSpPr>
        <p:spPr>
          <a:xfrm>
            <a:off x="234740" y="2695127"/>
            <a:ext cx="1842053" cy="921373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traning </a:t>
            </a:r>
            <a:r>
              <a:rPr lang="en-US" altLang="zh-CN" sz="1600" dirty="0">
                <a:solidFill>
                  <a:srgbClr val="002060"/>
                </a:solidFill>
              </a:rPr>
              <a:t>s</a:t>
            </a:r>
            <a:r>
              <a:rPr lang="zh-CN" altLang="en-US" sz="1600" dirty="0">
                <a:solidFill>
                  <a:srgbClr val="002060"/>
                </a:solidFill>
              </a:rPr>
              <a:t>amples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specific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,y</a:t>
            </a:r>
            <a:r>
              <a:rPr lang="zh-CN" altLang="en-US" sz="1600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N</a:t>
            </a:r>
            <a:r>
              <a:rPr lang="zh-CN" altLang="en-US" sz="1600" dirty="0">
                <a:solidFill>
                  <a:srgbClr val="002060"/>
                </a:solidFill>
              </a:rPr>
              <a:t>,y</a:t>
            </a:r>
            <a:r>
              <a:rPr lang="zh-CN" altLang="en-US" sz="1600" baseline="-25000" dirty="0">
                <a:solidFill>
                  <a:srgbClr val="002060"/>
                </a:solidFill>
              </a:rPr>
              <a:t>N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50" name="矩形 5"/>
          <p:cNvSpPr/>
          <p:nvPr/>
        </p:nvSpPr>
        <p:spPr>
          <a:xfrm>
            <a:off x="5446108" y="2707268"/>
            <a:ext cx="1949567" cy="93936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7030A0"/>
                </a:solidFill>
              </a:rPr>
              <a:t>final hypothesis</a:t>
            </a:r>
          </a:p>
          <a:p>
            <a:pPr algn="ctr"/>
            <a:r>
              <a:rPr lang="zh-CN" altLang="en-US" sz="1600" dirty="0">
                <a:solidFill>
                  <a:srgbClr val="7030A0"/>
                </a:solidFill>
              </a:rPr>
              <a:t>g ≈</a:t>
            </a:r>
            <a:r>
              <a:rPr lang="zh-CN" altLang="en-US" sz="1600" dirty="0"/>
              <a:t>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51" name="椭圆 6"/>
          <p:cNvSpPr/>
          <p:nvPr/>
        </p:nvSpPr>
        <p:spPr>
          <a:xfrm>
            <a:off x="2691474" y="2677132"/>
            <a:ext cx="2196830" cy="977232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</a:rPr>
              <a:t>learning</a:t>
            </a:r>
          </a:p>
          <a:p>
            <a:pPr algn="ctr"/>
            <a:r>
              <a:rPr lang="zh-CN" altLang="en-US" sz="1600" dirty="0">
                <a:solidFill>
                  <a:srgbClr val="C00000"/>
                </a:solidFill>
              </a:rPr>
              <a:t>algorithm</a:t>
            </a: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Monotype Corsiva" charset="0"/>
              </a:rPr>
              <a:t> A</a:t>
            </a:r>
          </a:p>
        </p:txBody>
      </p:sp>
      <p:sp>
        <p:nvSpPr>
          <p:cNvPr id="52" name="文本框 8"/>
          <p:cNvSpPr txBox="1"/>
          <p:nvPr/>
        </p:nvSpPr>
        <p:spPr>
          <a:xfrm>
            <a:off x="1477594" y="1988064"/>
            <a:ext cx="284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(ideal </a:t>
            </a:r>
            <a:r>
              <a:rPr lang="en-US" altLang="zh-CN" sz="1600" dirty="0">
                <a:solidFill>
                  <a:schemeClr val="bg1"/>
                </a:solidFill>
              </a:rPr>
              <a:t>ticket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price</a:t>
            </a:r>
            <a:r>
              <a:rPr lang="zh-CN" altLang="en-US" sz="1600" dirty="0">
                <a:solidFill>
                  <a:schemeClr val="bg1"/>
                </a:solidFill>
              </a:rPr>
              <a:t> formula)</a:t>
            </a:r>
          </a:p>
        </p:txBody>
      </p:sp>
      <p:sp>
        <p:nvSpPr>
          <p:cNvPr id="53" name="文本框 9"/>
          <p:cNvSpPr txBox="1"/>
          <p:nvPr/>
        </p:nvSpPr>
        <p:spPr>
          <a:xfrm>
            <a:off x="127802" y="3567682"/>
            <a:ext cx="335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</a:rPr>
              <a:t>historical records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 in a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 airplane company)</a:t>
            </a:r>
          </a:p>
        </p:txBody>
      </p:sp>
      <p:sp>
        <p:nvSpPr>
          <p:cNvPr id="54" name="文本框 11"/>
          <p:cNvSpPr txBox="1"/>
          <p:nvPr/>
        </p:nvSpPr>
        <p:spPr>
          <a:xfrm>
            <a:off x="7515893" y="3938830"/>
            <a:ext cx="27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>
                <a:solidFill>
                  <a:schemeClr val="bg1"/>
                </a:solidFill>
              </a:rPr>
              <a:t>'</a:t>
            </a:r>
            <a:r>
              <a:rPr lang="zh-CN" altLang="en-US" sz="1600" dirty="0">
                <a:solidFill>
                  <a:schemeClr val="bg1"/>
                </a:solidFill>
              </a:rPr>
              <a:t>learned</a:t>
            </a:r>
            <a:r>
              <a:rPr lang="en-US" altLang="zh-CN" sz="1600" dirty="0">
                <a:solidFill>
                  <a:schemeClr val="bg1"/>
                </a:solidFill>
              </a:rPr>
              <a:t>' </a:t>
            </a:r>
            <a:r>
              <a:rPr lang="zh-CN" altLang="en-US" sz="1600" dirty="0">
                <a:solidFill>
                  <a:schemeClr val="bg1"/>
                </a:solidFill>
              </a:rPr>
              <a:t>formula to be used)</a:t>
            </a:r>
          </a:p>
        </p:txBody>
      </p:sp>
      <p:sp>
        <p:nvSpPr>
          <p:cNvPr id="55" name="圆角矩形 29"/>
          <p:cNvSpPr/>
          <p:nvPr/>
        </p:nvSpPr>
        <p:spPr>
          <a:xfrm>
            <a:off x="68541" y="4311796"/>
            <a:ext cx="2575944" cy="82564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Identify and define inputs and outputs</a:t>
            </a:r>
          </a:p>
        </p:txBody>
      </p:sp>
      <p:sp>
        <p:nvSpPr>
          <p:cNvPr id="56" name="圆角矩形 3"/>
          <p:cNvSpPr/>
          <p:nvPr/>
        </p:nvSpPr>
        <p:spPr>
          <a:xfrm>
            <a:off x="8088667" y="1318995"/>
            <a:ext cx="2055057" cy="91349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test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dirty="0">
                <a:solidFill>
                  <a:srgbClr val="002060"/>
                </a:solidFill>
              </a:rPr>
              <a:t>samples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specific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002060"/>
                </a:solidFill>
              </a:rPr>
              <a:t>M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  <a:p>
            <a:pPr algn="ctr"/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Monotype Corsiva" charset="0"/>
            </a:endParaRPr>
          </a:p>
        </p:txBody>
      </p:sp>
      <p:sp>
        <p:nvSpPr>
          <p:cNvPr id="57" name="文本框 11"/>
          <p:cNvSpPr txBox="1"/>
          <p:nvPr/>
        </p:nvSpPr>
        <p:spPr>
          <a:xfrm>
            <a:off x="1368346" y="3822620"/>
            <a:ext cx="183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extract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features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600" b="1" i="1" dirty="0">
                <a:solidFill>
                  <a:schemeClr val="bg1"/>
                </a:solidFill>
              </a:rPr>
              <a:t>specific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routes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106776" y="45424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9" name="圆角矩形 3"/>
          <p:cNvSpPr/>
          <p:nvPr/>
        </p:nvSpPr>
        <p:spPr>
          <a:xfrm>
            <a:off x="75907" y="5606978"/>
            <a:ext cx="2568578" cy="77595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test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dirty="0">
                <a:solidFill>
                  <a:srgbClr val="002060"/>
                </a:solidFill>
              </a:rPr>
              <a:t>samples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generalized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002060"/>
                </a:solidFill>
              </a:rPr>
              <a:t>K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  <a:p>
            <a:pPr algn="ctr"/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Monotype Corsiva" charset="0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1368346" y="5046456"/>
            <a:ext cx="219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extract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features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600" b="1" i="1" dirty="0">
                <a:solidFill>
                  <a:schemeClr val="bg1"/>
                </a:solidFill>
              </a:rPr>
              <a:t>generalized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routes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61" name="Bevel 60"/>
          <p:cNvSpPr/>
          <p:nvPr/>
        </p:nvSpPr>
        <p:spPr>
          <a:xfrm>
            <a:off x="8095555" y="2707268"/>
            <a:ext cx="2048169" cy="1168191"/>
          </a:xfrm>
          <a:prstGeom prst="beve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矩形 5"/>
          <p:cNvSpPr/>
          <p:nvPr/>
        </p:nvSpPr>
        <p:spPr>
          <a:xfrm>
            <a:off x="8254348" y="2870410"/>
            <a:ext cx="1726683" cy="86400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7030A0"/>
                </a:solidFill>
              </a:rPr>
              <a:t>yi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g(</a:t>
            </a:r>
            <a:r>
              <a:rPr lang="en-US" altLang="zh-CN" sz="1400" b="1" dirty="0">
                <a:solidFill>
                  <a:srgbClr val="7030A0"/>
                </a:solidFill>
              </a:rPr>
              <a:t>x</a:t>
            </a:r>
            <a:r>
              <a:rPr lang="en-US" altLang="zh-CN" sz="1400" b="1" baseline="-25000" dirty="0">
                <a:solidFill>
                  <a:srgbClr val="7030A0"/>
                </a:solidFill>
              </a:rPr>
              <a:t>i</a:t>
            </a:r>
            <a:r>
              <a:rPr lang="en-US" altLang="zh-CN" sz="1400" dirty="0">
                <a:solidFill>
                  <a:srgbClr val="7030A0"/>
                </a:solidFill>
              </a:rPr>
              <a:t>)</a:t>
            </a:r>
            <a:endParaRPr lang="zh-CN" altLang="en-US" sz="1400" dirty="0">
              <a:solidFill>
                <a:srgbClr val="7030A0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predict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to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buy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wait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b="1" i="1" dirty="0">
                <a:solidFill>
                  <a:schemeClr val="tx2"/>
                </a:solidFill>
              </a:rPr>
              <a:t>specific</a:t>
            </a:r>
            <a:r>
              <a:rPr lang="zh-CN" altLang="en-US" sz="1400" b="1" i="1" dirty="0">
                <a:solidFill>
                  <a:schemeClr val="tx2"/>
                </a:solidFill>
              </a:rPr>
              <a:t> </a:t>
            </a:r>
            <a:r>
              <a:rPr lang="en-US" altLang="zh-CN" sz="1400" b="1" i="1" dirty="0">
                <a:solidFill>
                  <a:schemeClr val="tx2"/>
                </a:solidFill>
              </a:rPr>
              <a:t>routes</a:t>
            </a:r>
            <a:endParaRPr lang="zh-CN" altLang="en-US" sz="1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3" name="Bevel 62"/>
          <p:cNvSpPr/>
          <p:nvPr/>
        </p:nvSpPr>
        <p:spPr>
          <a:xfrm>
            <a:off x="3684797" y="5309844"/>
            <a:ext cx="3098911" cy="1233797"/>
          </a:xfrm>
          <a:prstGeom prst="beve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矩形 5"/>
          <p:cNvSpPr/>
          <p:nvPr/>
        </p:nvSpPr>
        <p:spPr>
          <a:xfrm>
            <a:off x="3857868" y="5482615"/>
            <a:ext cx="2763653" cy="90041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2"/>
              </a:solidFill>
            </a:endParaRPr>
          </a:p>
          <a:p>
            <a:pPr algn="ctr"/>
            <a:r>
              <a:rPr lang="en-US" altLang="zh-CN" sz="1600" dirty="0" err="1">
                <a:solidFill>
                  <a:srgbClr val="7030A0"/>
                </a:solidFill>
              </a:rPr>
              <a:t>y</a:t>
            </a:r>
            <a:r>
              <a:rPr lang="en-US" altLang="zh-CN" sz="1600" baseline="-25000" dirty="0" err="1">
                <a:solidFill>
                  <a:srgbClr val="7030A0"/>
                </a:solidFill>
              </a:rPr>
              <a:t>i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=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g(</a:t>
            </a:r>
            <a:r>
              <a:rPr lang="en-US" altLang="zh-CN" sz="1600" b="1" dirty="0">
                <a:solidFill>
                  <a:srgbClr val="7030A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7030A0"/>
                </a:solidFill>
              </a:rPr>
              <a:t>i</a:t>
            </a:r>
            <a:r>
              <a:rPr lang="en-US" altLang="zh-CN" sz="1600" dirty="0">
                <a:solidFill>
                  <a:srgbClr val="7030A0"/>
                </a:solidFill>
              </a:rPr>
              <a:t>)</a:t>
            </a:r>
            <a:endParaRPr lang="zh-CN" altLang="en-US" sz="1600" dirty="0">
              <a:solidFill>
                <a:srgbClr val="7030A0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2"/>
                </a:solidFill>
              </a:rPr>
              <a:t>predict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buy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wait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b="1" i="1" dirty="0">
                <a:solidFill>
                  <a:schemeClr val="tx2"/>
                </a:solidFill>
              </a:rPr>
              <a:t>generalized</a:t>
            </a:r>
            <a:r>
              <a:rPr lang="zh-CN" altLang="en-US" sz="1600" b="1" i="1" dirty="0">
                <a:solidFill>
                  <a:schemeClr val="tx2"/>
                </a:solidFill>
              </a:rPr>
              <a:t> </a:t>
            </a:r>
            <a:r>
              <a:rPr lang="en-US" altLang="zh-CN" sz="1600" b="1" i="1" dirty="0">
                <a:solidFill>
                  <a:schemeClr val="tx2"/>
                </a:solidFill>
              </a:rPr>
              <a:t>routes</a:t>
            </a:r>
            <a:endParaRPr lang="zh-CN" altLang="en-US" sz="1600" b="1" i="1" dirty="0">
              <a:solidFill>
                <a:schemeClr val="tx2"/>
              </a:solidFill>
            </a:endParaRPr>
          </a:p>
          <a:p>
            <a:pPr algn="ctr"/>
            <a:endParaRPr lang="zh-CN" altLang="en-US" sz="16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644485" y="6024985"/>
            <a:ext cx="1040312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7537751" y="3184542"/>
            <a:ext cx="550916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217506" y="2246932"/>
            <a:ext cx="0" cy="46033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155766" y="2109335"/>
            <a:ext cx="0" cy="39257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1155766" y="5140334"/>
            <a:ext cx="0" cy="4680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155766" y="3875459"/>
            <a:ext cx="0" cy="41372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163406" y="3938830"/>
            <a:ext cx="0" cy="137101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888304" y="3155813"/>
            <a:ext cx="540389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076793" y="3170127"/>
            <a:ext cx="595292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56" idx="3"/>
            <a:endCxn id="59" idx="2"/>
          </p:cNvCxnSpPr>
          <p:nvPr/>
        </p:nvCxnSpPr>
        <p:spPr>
          <a:xfrm flipH="1">
            <a:off x="1360196" y="1775742"/>
            <a:ext cx="8783528" cy="4607192"/>
          </a:xfrm>
          <a:prstGeom prst="bentConnector4">
            <a:avLst>
              <a:gd name="adj1" fmla="val -2603"/>
              <a:gd name="adj2" fmla="val 107753"/>
            </a:avLst>
          </a:prstGeom>
          <a:ln w="508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5" name="文本框 11"/>
          <p:cNvSpPr txBox="1"/>
          <p:nvPr/>
        </p:nvSpPr>
        <p:spPr>
          <a:xfrm>
            <a:off x="6908823" y="6287992"/>
            <a:ext cx="400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solidFill>
                  <a:schemeClr val="bg1"/>
                </a:solidFill>
              </a:rPr>
              <a:t>Samples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which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have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same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departure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dates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32" name="文本框 11"/>
          <p:cNvSpPr txBox="1"/>
          <p:nvPr/>
        </p:nvSpPr>
        <p:spPr>
          <a:xfrm>
            <a:off x="5231863" y="4611692"/>
            <a:ext cx="27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>
                <a:solidFill>
                  <a:schemeClr val="bg1"/>
                </a:solidFill>
              </a:rPr>
              <a:t>'</a:t>
            </a:r>
            <a:r>
              <a:rPr lang="zh-CN" altLang="en-US" sz="1600" dirty="0">
                <a:solidFill>
                  <a:schemeClr val="bg1"/>
                </a:solidFill>
              </a:rPr>
              <a:t>learned</a:t>
            </a:r>
            <a:r>
              <a:rPr lang="en-US" altLang="zh-CN" sz="1600" dirty="0">
                <a:solidFill>
                  <a:schemeClr val="bg1"/>
                </a:solidFill>
              </a:rPr>
              <a:t>' </a:t>
            </a:r>
            <a:r>
              <a:rPr lang="zh-CN" altLang="en-US" sz="1600" dirty="0">
                <a:solidFill>
                  <a:schemeClr val="bg1"/>
                </a:solidFill>
              </a:rPr>
              <a:t>formula to be used)</a:t>
            </a: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0933" y="69490"/>
            <a:ext cx="8286663" cy="610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33" y="604110"/>
            <a:ext cx="64643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0933" y="5158134"/>
            <a:ext cx="7814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</a:t>
            </a:r>
            <a:r>
              <a:rPr lang="en-US" dirty="0">
                <a:solidFill>
                  <a:schemeClr val="bg1"/>
                </a:solidFill>
              </a:rPr>
              <a:t>uniform blending does not get any improvement. </a:t>
            </a:r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HMM </a:t>
            </a:r>
            <a:r>
              <a:rPr lang="en-US" dirty="0">
                <a:solidFill>
                  <a:schemeClr val="bg1"/>
                </a:solidFill>
              </a:rPr>
              <a:t>Sequence Classification algorithm makes 9 routes get improvement, 3 routes have negative performance. 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Although </a:t>
            </a:r>
            <a:r>
              <a:rPr lang="en-US" dirty="0">
                <a:solidFill>
                  <a:schemeClr val="bg1"/>
                </a:solidFill>
              </a:rPr>
              <a:t>the average performance is 31.71%, which is lower than that of the specific problem, it makes sense </a:t>
            </a:r>
            <a:r>
              <a:rPr lang="en-US" altLang="zh-CN" dirty="0" smtClean="0">
                <a:solidFill>
                  <a:schemeClr val="bg1"/>
                </a:solidFill>
              </a:rPr>
              <a:t>because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</a:t>
            </a:r>
            <a:r>
              <a:rPr lang="en-US" dirty="0">
                <a:solidFill>
                  <a:schemeClr val="bg1"/>
                </a:solidFill>
              </a:rPr>
              <a:t>did not use any historical data of these routes to predict </a:t>
            </a:r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588" y="985720"/>
            <a:ext cx="9719787" cy="45811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49"/>
            <a:ext cx="9719787" cy="473385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specific problem and from the aspect of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AdaBoost</a:t>
            </a:r>
            <a:r>
              <a:rPr lang="en-US" dirty="0">
                <a:solidFill>
                  <a:srgbClr val="FFC000"/>
                </a:solidFill>
              </a:rPr>
              <a:t>-Decision Tree Classification </a:t>
            </a:r>
            <a:r>
              <a:rPr lang="en-US" dirty="0"/>
              <a:t>is suggested to be the best model, which has 61.35%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en-US" dirty="0" smtClean="0"/>
              <a:t> </a:t>
            </a:r>
            <a:r>
              <a:rPr lang="en-US" dirty="0"/>
              <a:t>and has relatively small performance variance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8 different routes. </a:t>
            </a:r>
            <a:endParaRPr lang="zh-CN" alt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the aspect of performance </a:t>
            </a:r>
            <a:r>
              <a:rPr lang="en-US" dirty="0">
                <a:solidFill>
                  <a:srgbClr val="FF0000"/>
                </a:solidFill>
              </a:rPr>
              <a:t>variance</a:t>
            </a:r>
            <a:r>
              <a:rPr lang="en-US" dirty="0"/>
              <a:t> for different routes, </a:t>
            </a:r>
            <a:r>
              <a:rPr lang="en-US" dirty="0">
                <a:solidFill>
                  <a:srgbClr val="FFC000"/>
                </a:solidFill>
              </a:rPr>
              <a:t>Uniform Blending Classification</a:t>
            </a:r>
            <a:r>
              <a:rPr lang="en-US" dirty="0"/>
              <a:t> is chosen as the best model with relatively high performance.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other hand, the </a:t>
            </a:r>
            <a:r>
              <a:rPr lang="en-US" dirty="0">
                <a:solidFill>
                  <a:srgbClr val="FFC000"/>
                </a:solidFill>
              </a:rPr>
              <a:t>Q-Learning method </a:t>
            </a:r>
            <a:r>
              <a:rPr lang="en-US" dirty="0"/>
              <a:t>got a relatively high performance as well.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Compare </a:t>
            </a:r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validation curve </a:t>
            </a:r>
            <a:r>
              <a:rPr lang="en-US" dirty="0"/>
              <a:t>of classification methods to that of regression methods, we could find that the cross validation error or precision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folds</a:t>
            </a:r>
            <a:r>
              <a:rPr lang="zh-CN" altLang="en-US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classification has far </a:t>
            </a:r>
            <a:r>
              <a:rPr lang="en-US" dirty="0">
                <a:solidFill>
                  <a:srgbClr val="FF0000"/>
                </a:solidFill>
              </a:rPr>
              <a:t>smaller variance </a:t>
            </a:r>
            <a:r>
              <a:rPr lang="en-US" dirty="0"/>
              <a:t>than that of regression </a:t>
            </a:r>
            <a:r>
              <a:rPr lang="en-US" dirty="0" smtClean="0"/>
              <a:t>(</a:t>
            </a:r>
            <a:r>
              <a:rPr lang="en-US" altLang="zh-CN" dirty="0" smtClean="0"/>
              <a:t>shown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en-US" dirty="0" smtClean="0"/>
              <a:t>). </a:t>
            </a:r>
            <a:endParaRPr lang="zh-CN" altLang="en-US" dirty="0" smtClean="0"/>
          </a:p>
          <a:p>
            <a:endParaRPr lang="en-US" dirty="0"/>
          </a:p>
          <a:p>
            <a:r>
              <a:rPr lang="en-US" dirty="0"/>
              <a:t>For the generalized problem(i.e. predict without the </a:t>
            </a:r>
            <a:r>
              <a:rPr lang="en-US" dirty="0" smtClean="0"/>
              <a:t>historical), </a:t>
            </a:r>
            <a:r>
              <a:rPr lang="en-US" dirty="0"/>
              <a:t>we did not test many models. However, the </a:t>
            </a:r>
            <a:r>
              <a:rPr lang="en-US" dirty="0">
                <a:solidFill>
                  <a:srgbClr val="FFC000"/>
                </a:solidFill>
              </a:rPr>
              <a:t>HMM Sequence Classification based </a:t>
            </a:r>
            <a:r>
              <a:rPr lang="en-US" dirty="0" err="1">
                <a:solidFill>
                  <a:srgbClr val="FFC000"/>
                </a:solidFill>
              </a:rPr>
              <a:t>AdaBoost</a:t>
            </a:r>
            <a:r>
              <a:rPr lang="en-US" dirty="0">
                <a:solidFill>
                  <a:srgbClr val="FFC000"/>
                </a:solidFill>
              </a:rPr>
              <a:t>-Decision Tree Classification</a:t>
            </a:r>
            <a:r>
              <a:rPr lang="en-US" dirty="0"/>
              <a:t> model got a good performance over 12 new routes, which has 31.71%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56601" y="4497935"/>
            <a:ext cx="3532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</a:t>
            </a:r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4275740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major airplane search web site between Nov. 9, 2015 and Feb. 20, 2016 (103 observation days). 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restricted the </a:t>
            </a:r>
            <a:r>
              <a:rPr lang="en-US" dirty="0" smtClean="0"/>
              <a:t>collecting </a:t>
            </a:r>
            <a:r>
              <a:rPr lang="en-US" dirty="0"/>
              <a:t>data on non-stop, single-trip flights for 8 </a:t>
            </a:r>
            <a:r>
              <a:rPr lang="en-US" dirty="0" smtClean="0"/>
              <a:t>routes</a:t>
            </a:r>
            <a:r>
              <a:rPr lang="en-US" dirty="0"/>
              <a:t>.</a:t>
            </a:r>
          </a:p>
          <a:p>
            <a:r>
              <a:rPr lang="en-US" dirty="0"/>
              <a:t>Overall, we collected 36,575 observations for these 8 different airlines. 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did not find any tickets that were sold out in the specific queried days. </a:t>
            </a:r>
            <a:endParaRPr lang="zh-CN" altLang="en-US" dirty="0" smtClean="0"/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12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Data </a:t>
            </a:r>
            <a:r>
              <a:rPr lang="en-US" dirty="0"/>
              <a:t>Description and Interpretation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49"/>
            <a:ext cx="9719787" cy="4428445"/>
          </a:xfrm>
        </p:spPr>
        <p:txBody>
          <a:bodyPr>
            <a:normAutofit/>
          </a:bodyPr>
          <a:lstStyle/>
          <a:p>
            <a:r>
              <a:rPr lang="en-US" altLang="zh-CN" dirty="0"/>
              <a:t>W</a:t>
            </a:r>
            <a:r>
              <a:rPr lang="en-US" dirty="0" smtClean="0"/>
              <a:t>e </a:t>
            </a:r>
            <a:r>
              <a:rPr lang="en-US" dirty="0"/>
              <a:t>split the </a:t>
            </a:r>
            <a:r>
              <a:rPr lang="en-US" dirty="0" err="1"/>
              <a:t>datas</a:t>
            </a:r>
            <a:r>
              <a:rPr lang="en-US" dirty="0"/>
              <a:t> between Nov. 9, 2015 and Jan. 15, 2016 as the training dataset; and the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betweeen</a:t>
            </a:r>
            <a:r>
              <a:rPr lang="en-US" dirty="0"/>
              <a:t> Jan. 16, 2016 and Feb. 20, 2016 as the testing dataset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altLang="zh-CN" dirty="0" smtClean="0">
                <a:solidFill>
                  <a:srgbClr val="FFC000"/>
                </a:solidFill>
              </a:rPr>
              <a:t>Generalized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problem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dataset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has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the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same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period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as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the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testing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dataset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of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specific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problem.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training </a:t>
            </a:r>
            <a:r>
              <a:rPr lang="en-US" dirty="0"/>
              <a:t>dataset </a:t>
            </a:r>
            <a:r>
              <a:rPr lang="en-US" dirty="0" smtClean="0"/>
              <a:t>consist</a:t>
            </a:r>
            <a:r>
              <a:rPr lang="en-US" altLang="zh-CN" dirty="0" smtClean="0"/>
              <a:t>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err="1" smtClean="0"/>
              <a:t>N</a:t>
            </a:r>
            <a:r>
              <a:rPr lang="en-US" altLang="zh-CN" dirty="0" err="1"/>
              <a:t>_</a:t>
            </a:r>
            <a:r>
              <a:rPr lang="en-US" dirty="0" err="1" smtClean="0"/>
              <a:t>tr</a:t>
            </a:r>
            <a:r>
              <a:rPr lang="en-US" dirty="0" smtClean="0"/>
              <a:t>=16,208 </a:t>
            </a:r>
            <a:r>
              <a:rPr lang="en-US" dirty="0"/>
              <a:t>data samples </a:t>
            </a:r>
          </a:p>
          <a:p>
            <a:r>
              <a:rPr lang="en-US" dirty="0"/>
              <a:t>The testing dataset </a:t>
            </a:r>
            <a:r>
              <a:rPr lang="en-US" dirty="0" smtClean="0"/>
              <a:t>consist</a:t>
            </a:r>
            <a:r>
              <a:rPr lang="en-US" altLang="zh-CN" dirty="0" smtClean="0"/>
              <a:t>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err="1" smtClean="0"/>
              <a:t>N</a:t>
            </a:r>
            <a:r>
              <a:rPr lang="en-US" altLang="zh-CN" dirty="0" err="1" smtClean="0"/>
              <a:t>_</a:t>
            </a:r>
            <a:r>
              <a:rPr lang="en-US" dirty="0" err="1" smtClean="0"/>
              <a:t>te</a:t>
            </a:r>
            <a:r>
              <a:rPr lang="en-US" dirty="0" smtClean="0"/>
              <a:t>=20,367 </a:t>
            </a:r>
            <a:endParaRPr lang="en-US" dirty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N_ge</a:t>
            </a:r>
            <a:r>
              <a:rPr lang="en-US" altLang="zh-CN" dirty="0" smtClean="0"/>
              <a:t>=14,160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846" y="1901952"/>
            <a:ext cx="8229600" cy="427574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the</a:t>
            </a:r>
            <a:r>
              <a:rPr lang="zh-CN" altLang="en-US" i="1" dirty="0" smtClean="0"/>
              <a:t> </a:t>
            </a:r>
            <a:r>
              <a:rPr lang="en-US" i="1" dirty="0" smtClean="0"/>
              <a:t>flight </a:t>
            </a:r>
            <a:r>
              <a:rPr lang="en-US" i="1" dirty="0"/>
              <a:t>number</a:t>
            </a:r>
            <a:r>
              <a:rPr lang="en-US" dirty="0"/>
              <a:t>(encoded by dummy </a:t>
            </a:r>
            <a:r>
              <a:rPr lang="en-US" dirty="0" smtClean="0"/>
              <a:t>variables)</a:t>
            </a:r>
            <a:r>
              <a:rPr lang="en-US" altLang="zh-CN" dirty="0" smtClean="0"/>
              <a:t>;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minimum price so </a:t>
            </a:r>
            <a:r>
              <a:rPr lang="en-US" i="1" dirty="0" smtClean="0"/>
              <a:t>far</a:t>
            </a:r>
            <a:r>
              <a:rPr lang="en-US" altLang="zh-CN" i="1" dirty="0" smtClean="0"/>
              <a:t>;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maximum price so </a:t>
            </a:r>
            <a:r>
              <a:rPr lang="en-US" i="1" dirty="0" smtClean="0"/>
              <a:t>far</a:t>
            </a:r>
            <a:r>
              <a:rPr lang="en-US" altLang="zh-CN" i="1" dirty="0" smtClean="0"/>
              <a:t>;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query-to-departure </a:t>
            </a:r>
            <a:r>
              <a:rPr lang="en-US" dirty="0"/>
              <a:t>(number of days between the first query date(09.11.2015 in our case) and departure date) </a:t>
            </a:r>
            <a:endParaRPr lang="zh-CN" altLang="en-US" dirty="0" smtClean="0"/>
          </a:p>
          <a:p>
            <a:r>
              <a:rPr lang="en-US" dirty="0"/>
              <a:t>the </a:t>
            </a:r>
            <a:r>
              <a:rPr lang="en-US" i="1" dirty="0"/>
              <a:t>days-to-departure </a:t>
            </a:r>
            <a:r>
              <a:rPr lang="en-US" dirty="0"/>
              <a:t>(number of days between the </a:t>
            </a:r>
            <a:r>
              <a:rPr lang="en-US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</a:t>
            </a:r>
            <a:r>
              <a:rPr lang="en-US" dirty="0" smtClean="0"/>
              <a:t> </a:t>
            </a:r>
            <a:r>
              <a:rPr lang="en-US" dirty="0"/>
              <a:t>and departure date) 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i="1" dirty="0" smtClean="0"/>
              <a:t> </a:t>
            </a:r>
            <a:r>
              <a:rPr lang="en-US" i="1" dirty="0" smtClean="0"/>
              <a:t>current </a:t>
            </a:r>
            <a:r>
              <a:rPr lang="en-US" i="1" dirty="0"/>
              <a:t>price </a:t>
            </a:r>
            <a:endParaRPr lang="zh-CN" altLang="en-US" i="1" dirty="0" smtClean="0"/>
          </a:p>
          <a:p>
            <a:r>
              <a:rPr lang="en-US" altLang="zh-CN" i="1" dirty="0" smtClean="0">
                <a:solidFill>
                  <a:srgbClr val="FFC000"/>
                </a:solidFill>
              </a:rPr>
              <a:t>Many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other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features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can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be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extracted,</a:t>
            </a:r>
            <a:r>
              <a:rPr lang="zh-CN" altLang="en-US" i="1" dirty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(e.g.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indicator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whether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it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is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holiday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or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not)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427574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Methodology</a:t>
            </a:r>
            <a:endParaRPr lang="zh-CN" altLang="en-US" dirty="0" smtClean="0"/>
          </a:p>
          <a:p>
            <a:r>
              <a:rPr lang="en-US" altLang="zh-CN" sz="2200" dirty="0" smtClean="0">
                <a:solidFill>
                  <a:srgbClr val="FFC000"/>
                </a:solidFill>
              </a:rPr>
              <a:t>Least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Squares</a:t>
            </a:r>
            <a:endParaRPr lang="en-US" sz="2200" dirty="0" smtClean="0">
              <a:solidFill>
                <a:srgbClr val="FFC000"/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Neural Networks </a:t>
            </a:r>
          </a:p>
          <a:p>
            <a:r>
              <a:rPr lang="en-US" sz="2200" dirty="0">
                <a:solidFill>
                  <a:srgbClr val="FFC000"/>
                </a:solidFill>
              </a:rPr>
              <a:t>Decision </a:t>
            </a:r>
            <a:r>
              <a:rPr lang="en-US" sz="2200" dirty="0" smtClean="0">
                <a:solidFill>
                  <a:srgbClr val="FFC000"/>
                </a:solidFill>
              </a:rPr>
              <a:t>Tree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sz="2200" dirty="0" err="1" smtClean="0">
                <a:solidFill>
                  <a:srgbClr val="FFC000"/>
                </a:solidFill>
              </a:rPr>
              <a:t>Adaboost</a:t>
            </a:r>
            <a:r>
              <a:rPr lang="en-US" altLang="zh-CN" sz="2200" dirty="0" smtClean="0">
                <a:solidFill>
                  <a:srgbClr val="FFC000"/>
                </a:solidFill>
              </a:rPr>
              <a:t>-Decision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Tree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sz="2200" dirty="0" smtClean="0">
                <a:solidFill>
                  <a:srgbClr val="FFC000"/>
                </a:solidFill>
              </a:rPr>
              <a:t>Random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Forest</a:t>
            </a:r>
            <a:endParaRPr lang="en-US" sz="2200" dirty="0">
              <a:solidFill>
                <a:srgbClr val="FFC000"/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K Nearest Neighbors 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sz="2200" dirty="0" smtClean="0">
                <a:solidFill>
                  <a:srgbClr val="FFC000"/>
                </a:solidFill>
              </a:rPr>
              <a:t>Uniform </a:t>
            </a:r>
            <a:r>
              <a:rPr lang="en-US" sz="2200" dirty="0">
                <a:solidFill>
                  <a:srgbClr val="FFC000"/>
                </a:solidFill>
              </a:rPr>
              <a:t>Blending 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</a:t>
            </a:r>
            <a:r>
              <a:rPr lang="en-US" dirty="0" smtClean="0"/>
              <a:t>or </a:t>
            </a:r>
            <a:r>
              <a:rPr lang="en-US" dirty="0"/>
              <a:t>the output,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it to be the </a:t>
            </a:r>
            <a:r>
              <a:rPr lang="en-US" dirty="0">
                <a:solidFill>
                  <a:srgbClr val="FFC000"/>
                </a:solidFill>
              </a:rPr>
              <a:t>minimum price </a:t>
            </a:r>
            <a:r>
              <a:rPr lang="en-US" dirty="0"/>
              <a:t>for each departure date and each flight. 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regression method is to predict the </a:t>
            </a:r>
            <a:r>
              <a:rPr lang="en-US" dirty="0">
                <a:solidFill>
                  <a:srgbClr val="FFC000"/>
                </a:solidFill>
              </a:rPr>
              <a:t>expected minimum price</a:t>
            </a:r>
            <a:r>
              <a:rPr lang="en-US" dirty="0"/>
              <a:t> for a given departure date and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dirty="0" smtClean="0"/>
              <a:t>given </a:t>
            </a:r>
            <a:r>
              <a:rPr lang="en-US" dirty="0"/>
              <a:t>flight with the input features. </a:t>
            </a:r>
            <a:endParaRPr lang="zh-CN" alt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if the </a:t>
            </a:r>
            <a:r>
              <a:rPr lang="en-US" dirty="0">
                <a:solidFill>
                  <a:srgbClr val="FFC000"/>
                </a:solidFill>
              </a:rPr>
              <a:t>current price </a:t>
            </a:r>
            <a:r>
              <a:rPr lang="en-US" dirty="0"/>
              <a:t>is less than the </a:t>
            </a:r>
            <a:r>
              <a:rPr lang="en-US" dirty="0">
                <a:solidFill>
                  <a:srgbClr val="FFC000"/>
                </a:solidFill>
              </a:rPr>
              <a:t>expected </a:t>
            </a:r>
            <a:r>
              <a:rPr lang="en-US" dirty="0" smtClean="0">
                <a:solidFill>
                  <a:srgbClr val="FFC000"/>
                </a:solidFill>
              </a:rPr>
              <a:t>minimum </a:t>
            </a:r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, we predict to buy; otherwise, we predict to wait.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0240" y="204197"/>
            <a:ext cx="8286663" cy="61082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425"/>
            <a:ext cx="10799763" cy="27306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3114" y="4192525"/>
            <a:ext cx="85634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Random Forest Regression gets the best </a:t>
            </a:r>
            <a:r>
              <a:rPr lang="en-US" sz="2000" dirty="0" smtClean="0">
                <a:solidFill>
                  <a:schemeClr val="bg1"/>
                </a:solidFill>
              </a:rPr>
              <a:t>performance</a:t>
            </a:r>
            <a:r>
              <a:rPr lang="en-US" altLang="zh-CN" sz="2000" dirty="0" smtClean="0">
                <a:solidFill>
                  <a:schemeClr val="bg1"/>
                </a:solidFill>
              </a:rPr>
              <a:t>;</a:t>
            </a:r>
            <a:endParaRPr lang="zh-CN" alt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However</a:t>
            </a:r>
            <a:r>
              <a:rPr lang="en-US" sz="2000" dirty="0">
                <a:solidFill>
                  <a:schemeClr val="bg1"/>
                </a:solidFill>
              </a:rPr>
              <a:t>, it’s variance is not small </a:t>
            </a:r>
            <a:r>
              <a:rPr lang="en-US" sz="2000" dirty="0" smtClean="0">
                <a:solidFill>
                  <a:schemeClr val="bg1"/>
                </a:solidFill>
              </a:rPr>
              <a:t>enough</a:t>
            </a:r>
            <a:r>
              <a:rPr lang="en-US" altLang="zh-CN" sz="2000" dirty="0" smtClean="0">
                <a:solidFill>
                  <a:schemeClr val="bg1"/>
                </a:solidFill>
              </a:rPr>
              <a:t>;</a:t>
            </a:r>
            <a:endParaRPr lang="zh-CN" alt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 </a:t>
            </a:r>
            <a:r>
              <a:rPr lang="en-US" sz="2000" dirty="0">
                <a:solidFill>
                  <a:schemeClr val="bg1"/>
                </a:solidFill>
              </a:rPr>
              <a:t>this case, although for some routes, it gets good performance, for other routes, it gets bad performance. </a:t>
            </a:r>
            <a:r>
              <a:rPr lang="en-US" sz="2000" dirty="0">
                <a:solidFill>
                  <a:srgbClr val="FFC000"/>
                </a:solidFill>
              </a:rPr>
              <a:t>From the aspect of the clients, it is not fair for the some clients to buy tickets for which the system may predict </a:t>
            </a:r>
            <a:r>
              <a:rPr lang="en-US" sz="2000" dirty="0" smtClean="0">
                <a:solidFill>
                  <a:srgbClr val="FFC000"/>
                </a:solidFill>
              </a:rPr>
              <a:t>badly.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preferred method in regression is </a:t>
            </a:r>
            <a:r>
              <a:rPr lang="en-US" sz="2000" dirty="0" err="1">
                <a:solidFill>
                  <a:schemeClr val="bg1"/>
                </a:solidFill>
              </a:rPr>
              <a:t>AdaBoost</a:t>
            </a:r>
            <a:r>
              <a:rPr lang="en-US" sz="2000" dirty="0">
                <a:solidFill>
                  <a:schemeClr val="bg1"/>
                </a:solidFill>
              </a:rPr>
              <a:t>-Decision Tree Regression method, which has smallest variance and a relative high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846" y="1901950"/>
            <a:ext cx="8229600" cy="427574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Methodology</a:t>
            </a:r>
          </a:p>
          <a:p>
            <a:r>
              <a:rPr lang="en-US" dirty="0"/>
              <a:t>Solving Imbalanced Data Set </a:t>
            </a:r>
            <a:endParaRPr lang="en-US" dirty="0" smtClean="0"/>
          </a:p>
          <a:p>
            <a:r>
              <a:rPr lang="en-US" dirty="0"/>
              <a:t>Identification of Outliers </a:t>
            </a:r>
            <a:endParaRPr lang="en-US" dirty="0" smtClean="0"/>
          </a:p>
          <a:p>
            <a:r>
              <a:rPr lang="en-US" sz="2000" dirty="0">
                <a:solidFill>
                  <a:srgbClr val="FFC000"/>
                </a:solidFill>
              </a:rPr>
              <a:t>Logistic Regression </a:t>
            </a:r>
            <a:endParaRPr lang="en-US" sz="2000" dirty="0" smtClean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Neural Networks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Decision </a:t>
            </a:r>
            <a:r>
              <a:rPr lang="en-US" sz="2000" dirty="0" smtClean="0">
                <a:solidFill>
                  <a:srgbClr val="FFC000"/>
                </a:solidFill>
              </a:rPr>
              <a:t>Tree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sz="2000" dirty="0" err="1" smtClean="0">
                <a:solidFill>
                  <a:srgbClr val="FFC000"/>
                </a:solidFill>
              </a:rPr>
              <a:t>Adaboost</a:t>
            </a:r>
            <a:r>
              <a:rPr lang="en-US" altLang="zh-CN" sz="2000" dirty="0" smtClean="0">
                <a:solidFill>
                  <a:srgbClr val="FFC000"/>
                </a:solidFill>
              </a:rPr>
              <a:t>-Decision</a:t>
            </a:r>
            <a:r>
              <a:rPr lang="zh-CN" altLang="en-US" sz="2000" dirty="0" smtClean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Tree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sz="2000" dirty="0" smtClean="0">
                <a:solidFill>
                  <a:srgbClr val="FFC000"/>
                </a:solidFill>
              </a:rPr>
              <a:t>Random</a:t>
            </a:r>
            <a:r>
              <a:rPr lang="zh-CN" altLang="en-US" sz="2000" dirty="0" smtClean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Forest</a:t>
            </a:r>
            <a:endParaRPr lang="en-US" sz="2000" dirty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K Nearest Neighbors </a:t>
            </a:r>
            <a:endParaRPr lang="en-US" sz="2000" dirty="0" smtClean="0">
              <a:solidFill>
                <a:srgbClr val="FFC000"/>
              </a:solidFill>
            </a:endParaRPr>
          </a:p>
          <a:p>
            <a:r>
              <a:rPr lang="en-US" sz="2000" dirty="0" smtClean="0">
                <a:solidFill>
                  <a:srgbClr val="FFC000"/>
                </a:solidFill>
              </a:rPr>
              <a:t>Uniform </a:t>
            </a:r>
            <a:r>
              <a:rPr lang="en-US" sz="2000" dirty="0">
                <a:solidFill>
                  <a:srgbClr val="FFC000"/>
                </a:solidFill>
              </a:rPr>
              <a:t>Blending 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1297</Words>
  <Application>Microsoft Macintosh PowerPoint</Application>
  <PresentationFormat>Custom</PresentationFormat>
  <Paragraphs>150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Monotype Corsiva</vt:lpstr>
      <vt:lpstr>NimbusRomNo9L</vt:lpstr>
      <vt:lpstr>Vijaya</vt:lpstr>
      <vt:lpstr>宋体</vt:lpstr>
      <vt:lpstr>Arial</vt:lpstr>
      <vt:lpstr>Office Theme</vt:lpstr>
      <vt:lpstr>Machine Learning for Predicting Flight Ticket Prices  </vt:lpstr>
      <vt:lpstr>Overall work flow</vt:lpstr>
      <vt:lpstr>Data Collection</vt:lpstr>
      <vt:lpstr>  Data Description and Interpretation  </vt:lpstr>
      <vt:lpstr>  Feature Extraction </vt:lpstr>
      <vt:lpstr>Specific problem - Regression</vt:lpstr>
      <vt:lpstr>Regression - Methodology</vt:lpstr>
      <vt:lpstr>Regression Result</vt:lpstr>
      <vt:lpstr>Specific problem - Classification</vt:lpstr>
      <vt:lpstr>Classification - Methodology</vt:lpstr>
      <vt:lpstr>Solving Imbalanced Data Set</vt:lpstr>
      <vt:lpstr>Identification of Outliers </vt:lpstr>
      <vt:lpstr>Classification Result</vt:lpstr>
      <vt:lpstr>Specific problem - Q Learning</vt:lpstr>
      <vt:lpstr>Q Learning - Methodology</vt:lpstr>
      <vt:lpstr>Q Learning - Result</vt:lpstr>
      <vt:lpstr>Generalized problem </vt:lpstr>
      <vt:lpstr>HMM Sequence Classification</vt:lpstr>
      <vt:lpstr>Uniform Blending</vt:lpstr>
      <vt:lpstr>Generalized Problem Result</vt:lpstr>
      <vt:lpstr>Conclusion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aposto2493</cp:lastModifiedBy>
  <cp:revision>352</cp:revision>
  <cp:lastPrinted>2016-06-17T19:41:44Z</cp:lastPrinted>
  <dcterms:created xsi:type="dcterms:W3CDTF">2013-08-21T19:17:07Z</dcterms:created>
  <dcterms:modified xsi:type="dcterms:W3CDTF">2016-06-18T20:41:58Z</dcterms:modified>
</cp:coreProperties>
</file>